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450" r:id="rId2"/>
    <p:sldId id="694" r:id="rId3"/>
    <p:sldId id="695" r:id="rId4"/>
    <p:sldId id="704" r:id="rId5"/>
    <p:sldId id="706" r:id="rId6"/>
    <p:sldId id="707" r:id="rId7"/>
    <p:sldId id="705" r:id="rId8"/>
    <p:sldId id="708" r:id="rId9"/>
    <p:sldId id="709" r:id="rId10"/>
    <p:sldId id="710" r:id="rId11"/>
    <p:sldId id="711" r:id="rId12"/>
    <p:sldId id="712" r:id="rId13"/>
    <p:sldId id="713" r:id="rId14"/>
    <p:sldId id="714" r:id="rId15"/>
    <p:sldId id="715" r:id="rId16"/>
    <p:sldId id="716" r:id="rId17"/>
    <p:sldId id="717" r:id="rId18"/>
    <p:sldId id="718" r:id="rId19"/>
    <p:sldId id="719" r:id="rId20"/>
    <p:sldId id="720" r:id="rId21"/>
    <p:sldId id="721" r:id="rId22"/>
    <p:sldId id="722" r:id="rId23"/>
    <p:sldId id="702" r:id="rId24"/>
    <p:sldId id="723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3" autoAdjust="0"/>
    <p:restoredTop sz="87350" autoAdjust="0"/>
  </p:normalViewPr>
  <p:slideViewPr>
    <p:cSldViewPr snapToGrid="0" snapToObjects="1">
      <p:cViewPr varScale="1">
        <p:scale>
          <a:sx n="114" d="100"/>
          <a:sy n="114" d="100"/>
        </p:scale>
        <p:origin x="268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10/14/21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10/14/21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everyone</a:t>
            </a:r>
          </a:p>
          <a:p>
            <a:endParaRPr lang="en-US" dirty="0"/>
          </a:p>
          <a:p>
            <a:r>
              <a:rPr lang="en-US" dirty="0"/>
              <a:t>Today we are looking into control flow in C++.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10/14/21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10/14/21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10/14/21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10/14/21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10/14/21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10/14/21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10/14/21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32" y="569799"/>
            <a:ext cx="7980533" cy="2221397"/>
          </a:xfrm>
        </p:spPr>
        <p:txBody>
          <a:bodyPr/>
          <a:lstStyle/>
          <a:p>
            <a:r>
              <a:rPr lang="en-US" sz="4800" dirty="0"/>
              <a:t>Lecture 6: Functions and Recursion – Part 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6F358A-DB02-194E-9A72-F2BA79C7A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97D5E9-65E4-F541-8CF2-2F2BD2BA7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03735-558B-A843-A5D4-25813AF1D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3766710"/>
          </a:xfrm>
        </p:spPr>
        <p:txBody>
          <a:bodyPr>
            <a:normAutofit fontScale="70000" lnSpcReduction="20000"/>
          </a:bodyPr>
          <a:lstStyle/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square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is </a:t>
            </a:r>
            <a:r>
              <a:rPr lang="en-US" altLang="zh-TW" sz="2800" dirty="0">
                <a:solidFill>
                  <a:srgbClr val="0000FF"/>
                </a:solidFill>
                <a:latin typeface="Times New Roman" panose="02020603050405020304" pitchFamily="18" charset="0"/>
              </a:rPr>
              <a:t>invoked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or </a:t>
            </a:r>
            <a:r>
              <a:rPr lang="en-US" altLang="zh-TW" sz="2800" dirty="0">
                <a:solidFill>
                  <a:srgbClr val="0000FF"/>
                </a:solidFill>
                <a:latin typeface="Times New Roman" panose="02020603050405020304" pitchFamily="18" charset="0"/>
              </a:rPr>
              <a:t>called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in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with the expression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square(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in line 13. </a:t>
            </a:r>
          </a:p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 parentheses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in the function call are an operator in C++ that causes the function to be called. </a:t>
            </a:r>
          </a:p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square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19–22) receives a copy of the value of argument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from line 13 and stores it in the parameter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Then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square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calculates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*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 21) and passes the result back to the point in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main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where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square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was invoked (line 13). </a:t>
            </a:r>
          </a:p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 result is displayed. </a:t>
            </a:r>
          </a:p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 function call does not change the value of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for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repetition structure repeats this process for each of the values 1 through 10. </a:t>
            </a:r>
          </a:p>
          <a:p>
            <a:endParaRPr lang="en-US" dirty="0"/>
          </a:p>
        </p:txBody>
      </p:sp>
      <p:pic>
        <p:nvPicPr>
          <p:cNvPr id="5" name="Picture 1" descr="cpphtp7LOV_05slides_Page_009.png">
            <a:extLst>
              <a:ext uri="{FF2B5EF4-FFF2-40B4-BE49-F238E27FC236}">
                <a16:creationId xmlns:a16="http://schemas.microsoft.com/office/drawing/2014/main" id="{2CBE614D-D0D8-7849-8FC1-8A54A6A2AF87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7" t="29661" r="17715" b="21409"/>
          <a:stretch/>
        </p:blipFill>
        <p:spPr bwMode="auto">
          <a:xfrm>
            <a:off x="4271263" y="4650059"/>
            <a:ext cx="5256584" cy="1993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5706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6F358A-DB02-194E-9A72-F2BA79C7A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97D5E9-65E4-F541-8CF2-2F2BD2BA7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Debrief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03735-558B-A843-A5D4-25813AF1D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3766710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 definition of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square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(lines 19–22) shows that it uses integer parameter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Keyword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preceding the function name indicates that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square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returns an integer result. </a:t>
            </a:r>
          </a:p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return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 in 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square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 21) passes the result of the calculation back to the calling function. </a:t>
            </a:r>
          </a:p>
          <a:p>
            <a:endParaRPr lang="zh-TW" altLang="en-US" sz="2800" dirty="0"/>
          </a:p>
        </p:txBody>
      </p:sp>
      <p:pic>
        <p:nvPicPr>
          <p:cNvPr id="6" name="Picture 1" descr="cpphtp7LOV_05slides_Page_009.png">
            <a:extLst>
              <a:ext uri="{FF2B5EF4-FFF2-40B4-BE49-F238E27FC236}">
                <a16:creationId xmlns:a16="http://schemas.microsoft.com/office/drawing/2014/main" id="{471F9831-8508-3646-86D9-5221A1ECE394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7" t="29661" r="17715" b="21409"/>
          <a:stretch/>
        </p:blipFill>
        <p:spPr bwMode="auto">
          <a:xfrm>
            <a:off x="3701663" y="4275059"/>
            <a:ext cx="6395783" cy="2425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0161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B112D9-A35D-6449-8BB6-E16E56A9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D984CF-CA90-1A44-B661-D58BF68D0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With Multiple Arguments</a:t>
            </a:r>
          </a:p>
        </p:txBody>
      </p:sp>
      <p:pic>
        <p:nvPicPr>
          <p:cNvPr id="5" name="Picture 1" descr="cpphtp7LOV_05slides_Page_019.png">
            <a:extLst>
              <a:ext uri="{FF2B5EF4-FFF2-40B4-BE49-F238E27FC236}">
                <a16:creationId xmlns:a16="http://schemas.microsoft.com/office/drawing/2014/main" id="{9CBD29E5-4015-F942-A151-CF275FCC4A35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8851"/>
          <a:stretch/>
        </p:blipFill>
        <p:spPr bwMode="auto">
          <a:xfrm>
            <a:off x="490336" y="1340768"/>
            <a:ext cx="8075240" cy="455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D74F286-58F0-5D4B-A885-97969560C5DA}"/>
              </a:ext>
            </a:extLst>
          </p:cNvPr>
          <p:cNvSpPr/>
          <p:nvPr/>
        </p:nvSpPr>
        <p:spPr>
          <a:xfrm>
            <a:off x="1460810" y="1483112"/>
            <a:ext cx="2475570" cy="20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146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4BC7C0-3FAA-7F47-8ADD-8A09279D8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4283DE-7E7F-B94D-BA30-A0D226E8E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with Multiple Arguments</a:t>
            </a:r>
          </a:p>
        </p:txBody>
      </p:sp>
      <p:pic>
        <p:nvPicPr>
          <p:cNvPr id="5" name="Picture 1" descr="cpphtp7LOV_05slides_Page_020.png">
            <a:extLst>
              <a:ext uri="{FF2B5EF4-FFF2-40B4-BE49-F238E27FC236}">
                <a16:creationId xmlns:a16="http://schemas.microsoft.com/office/drawing/2014/main" id="{1D66F91D-CD6F-7243-9475-1BC777EB96E0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44154"/>
          <a:stretch/>
        </p:blipFill>
        <p:spPr bwMode="auto">
          <a:xfrm>
            <a:off x="107504" y="1772816"/>
            <a:ext cx="8813800" cy="328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3023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94D4A8-57FF-2A45-A9F4-BC413CB11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9860D7-B8B0-8F49-95EA-72CF02264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with Multiple Arguments</a:t>
            </a:r>
          </a:p>
        </p:txBody>
      </p:sp>
      <p:pic>
        <p:nvPicPr>
          <p:cNvPr id="5" name="Picture 1" descr="cpphtp7LOV_05slides_Page_021.png">
            <a:extLst>
              <a:ext uri="{FF2B5EF4-FFF2-40B4-BE49-F238E27FC236}">
                <a16:creationId xmlns:a16="http://schemas.microsoft.com/office/drawing/2014/main" id="{58DADB5E-E86B-A342-8380-A37E90711380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49265"/>
          <a:stretch/>
        </p:blipFill>
        <p:spPr bwMode="auto">
          <a:xfrm>
            <a:off x="80101" y="1700808"/>
            <a:ext cx="8813800" cy="2949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5759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CE10F9-936D-BF46-89D9-86DE7FF1A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3E4ECF-3004-FA4D-9612-9CC0E9A7D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Random Number Generator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5C2CE1-387D-5D43-BDE4-6F0E64A5E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element of chance can be introduced into computer applications by using the C++ Standard Library function </a:t>
            </a:r>
            <a:r>
              <a:rPr lang="en-US" altLang="zh-TW" sz="2400" dirty="0">
                <a:solidFill>
                  <a:srgbClr val="0000FF"/>
                </a:solidFill>
                <a:latin typeface="LucidaSansTypewriter" pitchFamily="49" charset="0"/>
              </a:rPr>
              <a:t>rand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function prototype for the </a:t>
            </a:r>
            <a:r>
              <a:rPr lang="en-US" altLang="zh-TW" sz="2000" dirty="0">
                <a:solidFill>
                  <a:srgbClr val="000000"/>
                </a:solidFill>
                <a:latin typeface="Lucida Console" panose="020B0609040504020204" pitchFamily="49" charset="0"/>
              </a:rPr>
              <a:t>rand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function is in </a:t>
            </a:r>
            <a:r>
              <a:rPr lang="en-US" altLang="zh-TW" sz="2000" dirty="0">
                <a:solidFill>
                  <a:srgbClr val="000000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zh-TW" sz="20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cstdlib</a:t>
            </a:r>
            <a:r>
              <a:rPr lang="en-US" altLang="zh-TW" sz="2000" dirty="0">
                <a:solidFill>
                  <a:srgbClr val="000000"/>
                </a:solidFill>
                <a:latin typeface="Lucida Console" panose="020B0609040504020204" pitchFamily="49" charset="0"/>
              </a:rPr>
              <a:t>&gt;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For example:  </a:t>
            </a:r>
            <a:r>
              <a:rPr lang="en-US" altLang="zh-TW" sz="16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600" dirty="0">
                <a:solidFill>
                  <a:srgbClr val="0000FF"/>
                </a:solidFill>
                <a:latin typeface="Lucida Console" panose="020B0609040504020204" pitchFamily="49" charset="0"/>
              </a:rPr>
              <a:t> = rand()</a:t>
            </a:r>
            <a:r>
              <a:rPr lang="en-US" altLang="zh-TW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rand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generates an unsigned integer between 0 and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RAND_MAX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(a constant defined in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cstdlib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&gt;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header file). 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For GNU C++, the value of </a:t>
            </a:r>
            <a:r>
              <a:rPr lang="en-US" altLang="zh-TW" sz="2000" dirty="0">
                <a:solidFill>
                  <a:srgbClr val="000000"/>
                </a:solidFill>
                <a:latin typeface="Lucida Console" panose="020B0609040504020204" pitchFamily="49" charset="0"/>
              </a:rPr>
              <a:t>RAND_MAX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is 2147483647; for Visual Studio, the value of </a:t>
            </a:r>
            <a:r>
              <a:rPr lang="en-US" altLang="zh-TW" sz="2000" dirty="0">
                <a:solidFill>
                  <a:srgbClr val="000000"/>
                </a:solidFill>
                <a:latin typeface="Lucida Console" panose="020B0609040504020204" pitchFamily="49" charset="0"/>
              </a:rPr>
              <a:t>RAND_MAX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is 32767. 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To produce integers in the range 0 to 5, we use the modulus operator (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%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) with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rand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as follows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rand() % 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6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number 6 is called the </a:t>
            </a:r>
            <a:r>
              <a:rPr lang="en-US" altLang="zh-TW" sz="2000" dirty="0">
                <a:solidFill>
                  <a:srgbClr val="0000FF"/>
                </a:solidFill>
                <a:latin typeface="Times New Roman" panose="02020603050405020304" pitchFamily="18" charset="0"/>
              </a:rPr>
              <a:t>scaling factor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Shifting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the range of numbers produces the integers from 1 to 6.</a:t>
            </a:r>
          </a:p>
          <a:p>
            <a:pPr lvl="1">
              <a:lnSpc>
                <a:spcPct val="95000"/>
              </a:lnSpc>
              <a:spcBef>
                <a:spcPts val="400"/>
              </a:spcBef>
              <a:buNone/>
            </a:pPr>
            <a:r>
              <a:rPr lang="en-US" altLang="zh-TW" sz="2000" dirty="0">
                <a:solidFill>
                  <a:srgbClr val="128AFF"/>
                </a:solidFill>
                <a:latin typeface="Lucida Console" panose="020B0609040504020204" pitchFamily="49" charset="0"/>
              </a:rPr>
              <a:t>	1 + </a:t>
            </a:r>
            <a:r>
              <a:rPr lang="en-US" altLang="zh-TW" sz="2000" dirty="0">
                <a:solidFill>
                  <a:srgbClr val="000000"/>
                </a:solidFill>
                <a:latin typeface="Lucida Console" panose="020B0609040504020204" pitchFamily="49" charset="0"/>
              </a:rPr>
              <a:t>rand() </a:t>
            </a:r>
            <a:r>
              <a:rPr lang="en-US" altLang="zh-TW" sz="2000" dirty="0">
                <a:latin typeface="Lucida Console" panose="020B0609040504020204" pitchFamily="49" charset="0"/>
              </a:rPr>
              <a:t>% 6</a:t>
            </a:r>
            <a:endParaRPr lang="en-US" altLang="zh-TW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610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CE10F9-936D-BF46-89D9-86DE7FF1A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3E4ECF-3004-FA4D-9612-9CC0E9A7D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Random Number Generator</a:t>
            </a:r>
          </a:p>
        </p:txBody>
      </p:sp>
      <p:pic>
        <p:nvPicPr>
          <p:cNvPr id="7" name="Picture 1" descr="cpphtp7LOV_05slides_Page_041.png">
            <a:extLst>
              <a:ext uri="{FF2B5EF4-FFF2-40B4-BE49-F238E27FC236}">
                <a16:creationId xmlns:a16="http://schemas.microsoft.com/office/drawing/2014/main" id="{AC64FD0C-438F-5343-85C8-87BA90DC6952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5484"/>
          <a:stretch/>
        </p:blipFill>
        <p:spPr bwMode="auto">
          <a:xfrm>
            <a:off x="719572" y="1509285"/>
            <a:ext cx="7704856" cy="4545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F3CFB2-D4F0-444B-B97B-473A696EFD70}"/>
              </a:ext>
            </a:extLst>
          </p:cNvPr>
          <p:cNvSpPr/>
          <p:nvPr/>
        </p:nvSpPr>
        <p:spPr>
          <a:xfrm>
            <a:off x="1616927" y="1650381"/>
            <a:ext cx="2475570" cy="20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811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CE10F9-936D-BF46-89D9-86DE7FF1A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3E4ECF-3004-FA4D-9612-9CC0E9A7D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Random Number Generator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F3CFB2-D4F0-444B-B97B-473A696EFD70}"/>
              </a:ext>
            </a:extLst>
          </p:cNvPr>
          <p:cNvSpPr/>
          <p:nvPr/>
        </p:nvSpPr>
        <p:spPr>
          <a:xfrm>
            <a:off x="1616927" y="1650381"/>
            <a:ext cx="2475570" cy="20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1" descr="cpphtp7LOV_05slides_Page_042.png">
            <a:extLst>
              <a:ext uri="{FF2B5EF4-FFF2-40B4-BE49-F238E27FC236}">
                <a16:creationId xmlns:a16="http://schemas.microsoft.com/office/drawing/2014/main" id="{179F0BAB-1293-4947-8502-B6E4D940AD2E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9483"/>
          <a:stretch/>
        </p:blipFill>
        <p:spPr bwMode="auto">
          <a:xfrm>
            <a:off x="899592" y="1527822"/>
            <a:ext cx="7019791" cy="4460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3545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CE10F9-936D-BF46-89D9-86DE7FF1A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3E4ECF-3004-FA4D-9612-9CC0E9A7D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Random Number Generator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F3CFB2-D4F0-444B-B97B-473A696EFD70}"/>
              </a:ext>
            </a:extLst>
          </p:cNvPr>
          <p:cNvSpPr/>
          <p:nvPr/>
        </p:nvSpPr>
        <p:spPr>
          <a:xfrm>
            <a:off x="1616927" y="1650381"/>
            <a:ext cx="2475570" cy="20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1" descr="cpphtp7LOV_05slides_Page_043.png">
            <a:extLst>
              <a:ext uri="{FF2B5EF4-FFF2-40B4-BE49-F238E27FC236}">
                <a16:creationId xmlns:a16="http://schemas.microsoft.com/office/drawing/2014/main" id="{9631B633-6AA0-884E-9835-7379F0A2960F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33037"/>
          <a:stretch/>
        </p:blipFill>
        <p:spPr bwMode="auto">
          <a:xfrm>
            <a:off x="-36512" y="1645602"/>
            <a:ext cx="8666163" cy="396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1888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54365A-04CE-0741-B339-39B99999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871FCF-FA1E-4B49-BFE5-D1DBED3E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Randomness …?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607C70-A628-E241-9D20-143169E77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rand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actually generates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pseudorandom numbers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numbers in the sequence appear to be random, but the sequence repeats itself each time the program executes. </a:t>
            </a: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It can be conditioned to produce a different sequence of random numbers for each execution.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is called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randomizing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is accomplished with the C++ Standard Library function </a:t>
            </a:r>
            <a:r>
              <a:rPr lang="en-US" altLang="zh-TW" sz="2400" dirty="0" err="1">
                <a:solidFill>
                  <a:srgbClr val="0000FF"/>
                </a:solidFill>
                <a:latin typeface="LucidaSansTypewriter" pitchFamily="49" charset="0"/>
              </a:rPr>
              <a:t>srand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srand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takes an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unsigned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integer argument and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seeds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rand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function to produce a different sequence of random numbers for each execution.</a:t>
            </a:r>
          </a:p>
          <a:p>
            <a:pPr lvl="1">
              <a:spcBef>
                <a:spcPts val="4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The function prototype for </a:t>
            </a:r>
            <a:r>
              <a:rPr lang="en-US" altLang="zh-TW" sz="22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srand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is in header file </a:t>
            </a:r>
            <a:r>
              <a:rPr lang="en-US" altLang="zh-TW" sz="2200" dirty="0">
                <a:solidFill>
                  <a:srgbClr val="000000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zh-TW" sz="22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cstdlib</a:t>
            </a:r>
            <a:r>
              <a:rPr lang="en-US" altLang="zh-TW" sz="2200" dirty="0">
                <a:solidFill>
                  <a:srgbClr val="000000"/>
                </a:solidFill>
                <a:latin typeface="Lucida Console" panose="020B0609040504020204" pitchFamily="49" charset="0"/>
              </a:rPr>
              <a:t>&gt;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404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E3FDC4-6367-2443-88DF-1ECB7C3FF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4ACC78-703D-6643-A26C-70352012D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  <p:pic>
        <p:nvPicPr>
          <p:cNvPr id="6" name="Picture 1" descr="cpphtp7LOV_05slides_Page_001.png">
            <a:extLst>
              <a:ext uri="{FF2B5EF4-FFF2-40B4-BE49-F238E27FC236}">
                <a16:creationId xmlns:a16="http://schemas.microsoft.com/office/drawing/2014/main" id="{CC35E4A0-E1BF-6F4C-8ABB-FC57496B04D3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65" r="29526" b="38585"/>
          <a:stretch/>
        </p:blipFill>
        <p:spPr bwMode="auto">
          <a:xfrm>
            <a:off x="0" y="2207941"/>
            <a:ext cx="9021763" cy="3044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16726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54365A-04CE-0741-B339-39B99999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871FCF-FA1E-4B49-BFE5-D1DBED3E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Randomness …? </a:t>
            </a:r>
          </a:p>
        </p:txBody>
      </p:sp>
      <p:pic>
        <p:nvPicPr>
          <p:cNvPr id="7" name="Picture 1" descr="cpphtp7LOV_05slides_Page_044.png">
            <a:extLst>
              <a:ext uri="{FF2B5EF4-FFF2-40B4-BE49-F238E27FC236}">
                <a16:creationId xmlns:a16="http://schemas.microsoft.com/office/drawing/2014/main" id="{6F5FB0BA-2D33-4C48-BB79-44129A5C8C12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21322"/>
          <a:stretch/>
        </p:blipFill>
        <p:spPr bwMode="auto">
          <a:xfrm>
            <a:off x="490779" y="1484785"/>
            <a:ext cx="7740352" cy="4224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AC83D4-1DC7-454C-BE4A-3D18C47B7739}"/>
              </a:ext>
            </a:extLst>
          </p:cNvPr>
          <p:cNvSpPr/>
          <p:nvPr/>
        </p:nvSpPr>
        <p:spPr>
          <a:xfrm>
            <a:off x="1393902" y="1628078"/>
            <a:ext cx="2475570" cy="20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97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54365A-04CE-0741-B339-39B99999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871FCF-FA1E-4B49-BFE5-D1DBED3E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Randomness …?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AC83D4-1DC7-454C-BE4A-3D18C47B7739}"/>
              </a:ext>
            </a:extLst>
          </p:cNvPr>
          <p:cNvSpPr/>
          <p:nvPr/>
        </p:nvSpPr>
        <p:spPr>
          <a:xfrm>
            <a:off x="1393902" y="1628078"/>
            <a:ext cx="2475570" cy="20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1" descr="cpphtp7LOV_05slides_Page_045.png">
            <a:extLst>
              <a:ext uri="{FF2B5EF4-FFF2-40B4-BE49-F238E27FC236}">
                <a16:creationId xmlns:a16="http://schemas.microsoft.com/office/drawing/2014/main" id="{86E33F12-B6D9-C942-B4D8-984A91BAAC48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20108"/>
          <a:stretch/>
        </p:blipFill>
        <p:spPr bwMode="auto">
          <a:xfrm>
            <a:off x="611560" y="1556792"/>
            <a:ext cx="7804211" cy="4331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5845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54365A-04CE-0741-B339-39B99999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871FCF-FA1E-4B49-BFE5-D1DBED3E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Use of Seed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AC83D4-1DC7-454C-BE4A-3D18C47B7739}"/>
              </a:ext>
            </a:extLst>
          </p:cNvPr>
          <p:cNvSpPr/>
          <p:nvPr/>
        </p:nvSpPr>
        <p:spPr>
          <a:xfrm>
            <a:off x="1393902" y="1628078"/>
            <a:ext cx="2475570" cy="20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2C9FB7E-4F42-FF4F-9BCC-4D9E2CD84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To randomize without having to enter a seed each time, we may use a statement like</a:t>
            </a:r>
          </a:p>
          <a:p>
            <a:pPr lvl="2">
              <a:spcBef>
                <a:spcPts val="400"/>
              </a:spcBef>
              <a:buNone/>
            </a:pP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	</a:t>
            </a: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srand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( time( 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 ) );</a:t>
            </a: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causes the computer to read its clock to obtain the value for the seed.</a:t>
            </a: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500" dirty="0">
                <a:solidFill>
                  <a:srgbClr val="0000FF"/>
                </a:solidFill>
                <a:latin typeface="LucidaSansTypewriter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(with the argument 0) typically returns the current time as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the number of seconds 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since January 1, 1970, at midnight Greenwich Mean Time (GMT).</a:t>
            </a: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value is converted to an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unsigned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integer and used as the seed to the random number generator.</a:t>
            </a: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function prototype for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time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is in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ctime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&gt;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2580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54365A-04CE-0741-B339-39B99999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871FCF-FA1E-4B49-BFE5-D1DBED3E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607C70-A628-E241-9D20-143169E77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</a:t>
            </a:r>
          </a:p>
          <a:p>
            <a:r>
              <a:rPr lang="en-US" dirty="0"/>
              <a:t>Function with Multiple Arguments</a:t>
            </a:r>
          </a:p>
          <a:p>
            <a:r>
              <a:rPr lang="en-US"/>
              <a:t>Case Study: </a:t>
            </a:r>
            <a:r>
              <a:rPr lang="en-US" dirty="0"/>
              <a:t>Random Number Generator</a:t>
            </a:r>
          </a:p>
        </p:txBody>
      </p:sp>
    </p:spTree>
    <p:extLst>
      <p:ext uri="{BB962C8B-B14F-4D97-AF65-F5344CB8AC3E}">
        <p14:creationId xmlns:p14="http://schemas.microsoft.com/office/powerpoint/2010/main" val="10634023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28E0B6-0DD3-BE41-B36D-A3424DCC5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978EAC-24B8-A64F-8990-86E4115E2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3236C-3EDD-DD4E-9D25-96F0ED858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“</a:t>
            </a:r>
            <a:r>
              <a:rPr lang="en-US" dirty="0" err="1"/>
              <a:t>is_prime</a:t>
            </a:r>
            <a:r>
              <a:rPr lang="en-US" dirty="0"/>
              <a:t>” that</a:t>
            </a:r>
          </a:p>
          <a:p>
            <a:pPr lvl="1"/>
            <a:r>
              <a:rPr lang="en-US" dirty="0"/>
              <a:t>Takes an positive integer N</a:t>
            </a:r>
          </a:p>
          <a:p>
            <a:pPr lvl="1"/>
            <a:r>
              <a:rPr lang="en-US" dirty="0"/>
              <a:t>Returns “true” if N is a prime or “false”</a:t>
            </a:r>
          </a:p>
          <a:p>
            <a:r>
              <a:rPr lang="en-US" dirty="0"/>
              <a:t>In the main function, write a for loop that</a:t>
            </a:r>
          </a:p>
          <a:p>
            <a:pPr lvl="1"/>
            <a:r>
              <a:rPr lang="en-US" dirty="0"/>
              <a:t>Loops from 2 to 1000</a:t>
            </a:r>
          </a:p>
          <a:p>
            <a:pPr lvl="1"/>
            <a:r>
              <a:rPr lang="en-US" dirty="0"/>
              <a:t>Call the function “</a:t>
            </a:r>
            <a:r>
              <a:rPr lang="en-US" dirty="0" err="1"/>
              <a:t>is_prime</a:t>
            </a:r>
            <a:r>
              <a:rPr lang="en-US" dirty="0"/>
              <a:t>” at each iteration to check if the number is a prime</a:t>
            </a:r>
          </a:p>
          <a:p>
            <a:pPr lvl="1"/>
            <a:r>
              <a:rPr lang="en-US" dirty="0"/>
              <a:t>Prints all prime numbers in the range [2, 1000]</a:t>
            </a:r>
          </a:p>
        </p:txBody>
      </p:sp>
    </p:spTree>
    <p:extLst>
      <p:ext uri="{BB962C8B-B14F-4D97-AF65-F5344CB8AC3E}">
        <p14:creationId xmlns:p14="http://schemas.microsoft.com/office/powerpoint/2010/main" val="3729617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2BFB98-3A52-1242-88F9-FA268112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5F9095-9BC2-4C4E-96DC-CA91492DB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C907C3-00D2-BA4B-9FD6-83BE4CF75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Construct programs from small, simple pieces, or components. </a:t>
            </a:r>
          </a:p>
          <a:p>
            <a:pPr lvl="1">
              <a:lnSpc>
                <a:spcPct val="90000"/>
              </a:lnSpc>
            </a:pPr>
            <a:r>
              <a:rPr lang="en-US" altLang="zh-TW" sz="2000" dirty="0">
                <a:solidFill>
                  <a:srgbClr val="0000FF"/>
                </a:solidFill>
                <a:latin typeface="Times New Roman" panose="02020603050405020304" pitchFamily="18" charset="0"/>
              </a:rPr>
              <a:t>divide and conquer</a:t>
            </a:r>
            <a:endParaRPr lang="en-US" altLang="zh-TW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We emphasize </a:t>
            </a:r>
            <a:r>
              <a:rPr lang="en-US" altLang="zh-TW" sz="2300" dirty="0">
                <a:solidFill>
                  <a:srgbClr val="0000CC"/>
                </a:solidFill>
                <a:latin typeface="Times New Roman" panose="02020603050405020304" pitchFamily="18" charset="0"/>
              </a:rPr>
              <a:t>how to declare and use functions </a:t>
            </a: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to facilitate the design, implementation, operation and maintenance of large programs.</a:t>
            </a:r>
          </a:p>
          <a:p>
            <a:pPr lvl="1">
              <a:lnSpc>
                <a:spcPct val="90000"/>
              </a:lnSpc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You’ll learn how to declare your own functions. </a:t>
            </a:r>
          </a:p>
          <a:p>
            <a:pPr>
              <a:lnSpc>
                <a:spcPct val="90000"/>
              </a:lnSpc>
            </a:pP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We’ll discuss function prototypes and how the compiler uses them to ensure that functions are called properly.</a:t>
            </a:r>
          </a:p>
          <a:p>
            <a:pPr>
              <a:lnSpc>
                <a:spcPct val="90000"/>
              </a:lnSpc>
            </a:pPr>
            <a:r>
              <a:rPr lang="en-US" altLang="zh-TW" sz="2300" dirty="0">
                <a:solidFill>
                  <a:srgbClr val="000000"/>
                </a:solidFill>
                <a:latin typeface="Times New Roman" panose="02020603050405020304" pitchFamily="18" charset="0"/>
              </a:rPr>
              <a:t>We’ll take a brief diversion into simulation techniques with random number generation</a:t>
            </a:r>
          </a:p>
        </p:txBody>
      </p:sp>
    </p:spTree>
    <p:extLst>
      <p:ext uri="{BB962C8B-B14F-4D97-AF65-F5344CB8AC3E}">
        <p14:creationId xmlns:p14="http://schemas.microsoft.com/office/powerpoint/2010/main" val="1224719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8097C9-2D38-F641-BB87-7703EA8A4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CB2F29-F17A-E44F-8C2B-D17A35455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10014-8C42-7F4F-AE03-E804EBC83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The C++ Standard Library provides a rich collection of functions for </a:t>
            </a:r>
          </a:p>
          <a:p>
            <a:pPr lvl="1">
              <a:lnSpc>
                <a:spcPct val="90000"/>
              </a:lnSpc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common mathematical calculations,</a:t>
            </a:r>
          </a:p>
          <a:p>
            <a:pPr lvl="1">
              <a:lnSpc>
                <a:spcPct val="90000"/>
              </a:lnSpc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string manipulations, </a:t>
            </a:r>
          </a:p>
          <a:p>
            <a:pPr lvl="1">
              <a:lnSpc>
                <a:spcPct val="90000"/>
              </a:lnSpc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character manipulations,</a:t>
            </a:r>
          </a:p>
          <a:p>
            <a:pPr lvl="1">
              <a:lnSpc>
                <a:spcPct val="90000"/>
              </a:lnSpc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input/output, </a:t>
            </a:r>
          </a:p>
          <a:p>
            <a:pPr lvl="1">
              <a:lnSpc>
                <a:spcPct val="90000"/>
              </a:lnSpc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error checking and </a:t>
            </a:r>
          </a:p>
          <a:p>
            <a:pPr lvl="1">
              <a:lnSpc>
                <a:spcPct val="90000"/>
              </a:lnSpc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many other useful operations. 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324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EFDD9-F2FB-A64D-A678-93CEA6093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5AA214-E5B2-264C-B32D-66D785A9A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Functions in &lt;</a:t>
            </a:r>
            <a:r>
              <a:rPr lang="en-US" dirty="0" err="1"/>
              <a:t>cmath</a:t>
            </a:r>
            <a:r>
              <a:rPr lang="en-US" dirty="0"/>
              <a:t>&gt;</a:t>
            </a:r>
          </a:p>
        </p:txBody>
      </p:sp>
      <p:pic>
        <p:nvPicPr>
          <p:cNvPr id="5" name="Picture 1" descr="cpphtp7LOV_05slides_Page_007.png">
            <a:extLst>
              <a:ext uri="{FF2B5EF4-FFF2-40B4-BE49-F238E27FC236}">
                <a16:creationId xmlns:a16="http://schemas.microsoft.com/office/drawing/2014/main" id="{4927E47F-7A9C-404A-B506-1F720C79CDC4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7" t="6483" r="23621" b="15135"/>
          <a:stretch/>
        </p:blipFill>
        <p:spPr bwMode="auto">
          <a:xfrm>
            <a:off x="483269" y="1344421"/>
            <a:ext cx="7657152" cy="5030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8018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EFDD9-F2FB-A64D-A678-93CEA6093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5AA214-E5B2-264C-B32D-66D785A9A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Functions in &lt;</a:t>
            </a:r>
            <a:r>
              <a:rPr lang="en-US" dirty="0" err="1"/>
              <a:t>cmath</a:t>
            </a:r>
            <a:r>
              <a:rPr lang="en-US" dirty="0"/>
              <a:t>&gt;</a:t>
            </a:r>
          </a:p>
        </p:txBody>
      </p:sp>
      <p:pic>
        <p:nvPicPr>
          <p:cNvPr id="6" name="Picture 1" descr="cpphtp7LOV_05slides_Page_008.png">
            <a:extLst>
              <a:ext uri="{FF2B5EF4-FFF2-40B4-BE49-F238E27FC236}">
                <a16:creationId xmlns:a16="http://schemas.microsoft.com/office/drawing/2014/main" id="{623A6896-210B-984C-93A1-2621E7284290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23621" b="49380"/>
          <a:stretch/>
        </p:blipFill>
        <p:spPr bwMode="auto">
          <a:xfrm>
            <a:off x="26886" y="1122212"/>
            <a:ext cx="8382000" cy="33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5335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8097C9-2D38-F641-BB87-7703EA8A4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CB2F29-F17A-E44F-8C2B-D17A35455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10014-8C42-7F4F-AE03-E804EBC83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Functions you write are referred to as </a:t>
            </a:r>
            <a:r>
              <a:rPr lang="en-US" altLang="zh-TW" sz="2800" dirty="0">
                <a:solidFill>
                  <a:srgbClr val="0000FF"/>
                </a:solidFill>
                <a:latin typeface="Times New Roman" panose="02020603050405020304" pitchFamily="18" charset="0"/>
              </a:rPr>
              <a:t>user-defined functions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or </a:t>
            </a:r>
            <a:r>
              <a:rPr lang="en-US" altLang="zh-TW" sz="2800" dirty="0">
                <a:solidFill>
                  <a:srgbClr val="0000FF"/>
                </a:solidFill>
                <a:latin typeface="Times New Roman" panose="02020603050405020304" pitchFamily="18" charset="0"/>
              </a:rPr>
              <a:t>programmer-defined functions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Motivations for “functionalizing” a program. </a:t>
            </a:r>
          </a:p>
          <a:p>
            <a:pPr lvl="1"/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Divide-and-conquer makes program development more manageable. </a:t>
            </a:r>
          </a:p>
          <a:p>
            <a:pPr lvl="1"/>
            <a:r>
              <a:rPr lang="en-US" altLang="zh-TW" dirty="0">
                <a:solidFill>
                  <a:srgbClr val="0000FF"/>
                </a:solidFill>
                <a:latin typeface="Times New Roman" panose="02020603050405020304" pitchFamily="18" charset="0"/>
              </a:rPr>
              <a:t>Software reusability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—using existing functions as building blocks to create new programs. </a:t>
            </a:r>
          </a:p>
          <a:p>
            <a:pPr lvl="2"/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Programs can be created from standardized functions that accomplish specific tasks. </a:t>
            </a:r>
          </a:p>
          <a:p>
            <a:pPr lvl="1"/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Avoid repeating code in a program. </a:t>
            </a:r>
          </a:p>
          <a:p>
            <a:pPr lvl="2"/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Packaging code as a function allows the code to be executed from different locations in a program simply by calling the function.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0487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3B4CB6-5F43-AD4C-8651-A76334693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70AE26-0A1D-DE4A-B6EF-BE2DDE6B6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Definition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8A253-3A4E-CA46-A690-ADA5B5AC7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format of a function definition is as follows:</a:t>
            </a:r>
          </a:p>
          <a:p>
            <a:pPr lvl="2">
              <a:lnSpc>
                <a:spcPct val="90000"/>
              </a:lnSpc>
              <a:spcBef>
                <a:spcPts val="500"/>
              </a:spcBef>
              <a:buNone/>
            </a:pPr>
            <a:r>
              <a:rPr lang="en-US" altLang="zh-TW" sz="1800" i="1" dirty="0">
                <a:solidFill>
                  <a:srgbClr val="000000"/>
                </a:solidFill>
                <a:latin typeface="AGaramond" pitchFamily="50" charset="0"/>
              </a:rPr>
              <a:t>	return-value-type</a:t>
            </a:r>
            <a:r>
              <a:rPr lang="en-US" altLang="zh-TW" sz="1800" i="1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800" i="1" dirty="0">
                <a:solidFill>
                  <a:srgbClr val="000000"/>
                </a:solidFill>
                <a:latin typeface="AGaramond" pitchFamily="50" charset="0"/>
              </a:rPr>
              <a:t>function-name</a:t>
            </a:r>
            <a:r>
              <a:rPr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1800" i="1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800" i="1" dirty="0">
                <a:solidFill>
                  <a:srgbClr val="000000"/>
                </a:solidFill>
                <a:latin typeface="AGaramond" pitchFamily="50" charset="0"/>
              </a:rPr>
              <a:t>parameter-list</a:t>
            </a:r>
            <a:r>
              <a:rPr lang="en-US" altLang="zh-TW" sz="1800" i="1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  <a:br>
              <a:rPr lang="en-US" altLang="zh-TW" sz="1800" i="1" dirty="0">
                <a:solidFill>
                  <a:srgbClr val="000000"/>
                </a:solidFill>
                <a:latin typeface="Lucida Console" panose="020B0609040504020204" pitchFamily="49" charset="0"/>
              </a:rPr>
            </a:br>
            <a:r>
              <a:rPr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{</a:t>
            </a:r>
            <a:br>
              <a:rPr lang="en-US" altLang="zh-TW" sz="1800" i="1" dirty="0">
                <a:solidFill>
                  <a:srgbClr val="000000"/>
                </a:solidFill>
                <a:latin typeface="Lucida Console" panose="020B0609040504020204" pitchFamily="49" charset="0"/>
              </a:rPr>
            </a:br>
            <a:r>
              <a:rPr lang="en-US" altLang="zh-TW" sz="1800" i="1" dirty="0">
                <a:solidFill>
                  <a:srgbClr val="000000"/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sz="1800" i="1" dirty="0">
                <a:solidFill>
                  <a:srgbClr val="000000"/>
                </a:solidFill>
                <a:latin typeface="AGaramond" pitchFamily="50" charset="0"/>
              </a:rPr>
              <a:t>declarations and statements</a:t>
            </a:r>
            <a:br>
              <a:rPr lang="en-US" altLang="zh-TW" sz="1800" i="1" dirty="0">
                <a:solidFill>
                  <a:srgbClr val="000000"/>
                </a:solidFill>
                <a:latin typeface="AGaramond" pitchFamily="50" charset="0"/>
              </a:rPr>
            </a:br>
            <a:r>
              <a:rPr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}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function-name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is any valid identifier. 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return-value-type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is the data type of the returned result to the caller. 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The type</a:t>
            </a:r>
            <a:r>
              <a:rPr lang="en-US" altLang="zh-TW" sz="22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200" dirty="0">
                <a:solidFill>
                  <a:srgbClr val="000000"/>
                </a:solidFill>
                <a:latin typeface="Lucida Console" panose="020B0609040504020204" pitchFamily="49" charset="0"/>
              </a:rPr>
              <a:t>void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indicates that a function does not return a value.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All variables defined in a function are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local variables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—they’re known only in the function in which they’re defined. 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Most functions have a list of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parameters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that provide the means for communicating information between functions. 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A function’s parameters are also local variables of that function.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227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0B3746-28A1-9A48-9581-007719D0E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00DC66-448B-7640-9F9A-E5C52A5FD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Picture 1" descr="cpphtp7LOV_05slides_Page_009.png">
            <a:extLst>
              <a:ext uri="{FF2B5EF4-FFF2-40B4-BE49-F238E27FC236}">
                <a16:creationId xmlns:a16="http://schemas.microsoft.com/office/drawing/2014/main" id="{671DA9CB-894B-704E-8B56-302BB8B640C2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7" t="6483" r="17715" b="20980"/>
          <a:stretch/>
        </p:blipFill>
        <p:spPr bwMode="auto">
          <a:xfrm>
            <a:off x="964537" y="1340768"/>
            <a:ext cx="7214926" cy="4056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F7A5F27-BB11-744B-8E6F-5A8500C8D2F9}"/>
              </a:ext>
            </a:extLst>
          </p:cNvPr>
          <p:cNvSpPr/>
          <p:nvPr/>
        </p:nvSpPr>
        <p:spPr>
          <a:xfrm>
            <a:off x="1460810" y="1460810"/>
            <a:ext cx="2475570" cy="20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458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2810</TotalTime>
  <Words>1041</Words>
  <Application>Microsoft Macintosh PowerPoint</Application>
  <PresentationFormat>On-screen Show (4:3)</PresentationFormat>
  <Paragraphs>124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AGaramond</vt:lpstr>
      <vt:lpstr>LucidaSansTypewriter</vt:lpstr>
      <vt:lpstr>San Serif</vt:lpstr>
      <vt:lpstr>San Serif</vt:lpstr>
      <vt:lpstr>Sen sarif</vt:lpstr>
      <vt:lpstr>Arial</vt:lpstr>
      <vt:lpstr>Calibri</vt:lpstr>
      <vt:lpstr>Lucida Console</vt:lpstr>
      <vt:lpstr>Times New Roman</vt:lpstr>
      <vt:lpstr>Wingdings</vt:lpstr>
      <vt:lpstr>Office Theme</vt:lpstr>
      <vt:lpstr>Lecture 6: Functions and Recursion – Part I</vt:lpstr>
      <vt:lpstr>Learning Objective</vt:lpstr>
      <vt:lpstr>Introduction</vt:lpstr>
      <vt:lpstr>Introduction</vt:lpstr>
      <vt:lpstr>Math Functions in &lt;cmath&gt;</vt:lpstr>
      <vt:lpstr>Math Functions in &lt;cmath&gt;</vt:lpstr>
      <vt:lpstr>Introduction</vt:lpstr>
      <vt:lpstr>Function Definition</vt:lpstr>
      <vt:lpstr>Example</vt:lpstr>
      <vt:lpstr>Debrief</vt:lpstr>
      <vt:lpstr>Debrief</vt:lpstr>
      <vt:lpstr>Function With Multiple Arguments</vt:lpstr>
      <vt:lpstr>Function with Multiple Arguments</vt:lpstr>
      <vt:lpstr>Function with Multiple Arguments</vt:lpstr>
      <vt:lpstr>Case Study: Random Number Generator</vt:lpstr>
      <vt:lpstr>Case Study: Random Number Generator</vt:lpstr>
      <vt:lpstr>Case Study: Random Number Generator</vt:lpstr>
      <vt:lpstr>Case Study: Random Number Generator</vt:lpstr>
      <vt:lpstr>True Randomness …? </vt:lpstr>
      <vt:lpstr>True Randomness …? </vt:lpstr>
      <vt:lpstr>True Randomness …? </vt:lpstr>
      <vt:lpstr>Practical Use of Seed</vt:lpstr>
      <vt:lpstr>Summary</vt:lpstr>
      <vt:lpstr>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432</cp:revision>
  <dcterms:created xsi:type="dcterms:W3CDTF">2020-01-09T06:22:26Z</dcterms:created>
  <dcterms:modified xsi:type="dcterms:W3CDTF">2021-10-14T19:41:59Z</dcterms:modified>
</cp:coreProperties>
</file>